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317" r:id="rId4"/>
    <p:sldId id="324" r:id="rId6"/>
    <p:sldId id="309" r:id="rId7"/>
    <p:sldId id="315" r:id="rId8"/>
    <p:sldId id="311" r:id="rId9"/>
    <p:sldId id="312" r:id="rId10"/>
    <p:sldId id="316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1" autoAdjust="0"/>
    <p:restoredTop sz="94660"/>
  </p:normalViewPr>
  <p:slideViewPr>
    <p:cSldViewPr snapToGrid="0">
      <p:cViewPr varScale="1">
        <p:scale>
          <a:sx n="46" d="100"/>
          <a:sy n="46" d="100"/>
        </p:scale>
        <p:origin x="53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8998F-C936-4F2A-B571-AEBEEBC00E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1C5B5-4237-4F50-B283-0CD8E662973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FB60-DF70-49C9-ACF0-1AFEF91159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FB60-DF70-49C9-ACF0-1AFEF91159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FB60-DF70-49C9-ACF0-1AFEF91159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FB60-DF70-49C9-ACF0-1AFEF91159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FB60-DF70-49C9-ACF0-1AFEF91159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FB60-DF70-49C9-ACF0-1AFEF91159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FB60-DF70-49C9-ACF0-1AFEF91159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8AE8-07C8-4C54-9470-69B39FA9A0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CAB29-46DE-44D3-88D7-CEEF24A81E6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hyperlink" Target="http://mp.weixin.qq.com/mp/video?__biz=MzU4MTUyNzQ3Mw==&amp;mid=100015637&amp;sn=fb49205731a84280c04a31e1688d5d55&amp;vid=wxv_2617814530764554243&amp;idx=1&amp;vidsn=de3cdd129a295b243fcbfc924323a763&amp;fromid=1&amp;scene=0&amp;xtrack=1#wechat_redirec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V 形 21"/>
          <p:cNvSpPr/>
          <p:nvPr/>
        </p:nvSpPr>
        <p:spPr>
          <a:xfrm>
            <a:off x="464457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箭头: V 形 22"/>
          <p:cNvSpPr/>
          <p:nvPr/>
        </p:nvSpPr>
        <p:spPr>
          <a:xfrm>
            <a:off x="745335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366684" y="566056"/>
            <a:ext cx="968903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1239724" y="468469"/>
            <a:ext cx="324304" cy="187323"/>
            <a:chOff x="9419771" y="-562044"/>
            <a:chExt cx="551543" cy="187323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9419771" y="-562044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9419771" y="-468382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9419771" y="-374721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文本框 21"/>
          <p:cNvSpPr txBox="1"/>
          <p:nvPr/>
        </p:nvSpPr>
        <p:spPr>
          <a:xfrm>
            <a:off x="2430696" y="2647600"/>
            <a:ext cx="6900117" cy="1440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66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《</a:t>
            </a:r>
            <a:r>
              <a:rPr lang="zh-CN" altLang="en-US" sz="66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小型开关系统</a:t>
            </a:r>
            <a:r>
              <a:rPr lang="en-US" altLang="zh-CN" sz="66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》</a:t>
            </a:r>
            <a:endParaRPr lang="en-US" altLang="zh-CN" sz="6600">
              <a:solidFill>
                <a:srgbClr val="028C7D"/>
              </a:solidFill>
              <a:latin typeface="方正尚酷简体" panose="03000509000000000000" pitchFamily="65" charset="-122"/>
              <a:ea typeface="方正尚酷简体" panose="03000509000000000000" pitchFamily="65" charset="-122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V 形 21"/>
          <p:cNvSpPr/>
          <p:nvPr/>
        </p:nvSpPr>
        <p:spPr>
          <a:xfrm>
            <a:off x="464457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箭头: V 形 22"/>
          <p:cNvSpPr/>
          <p:nvPr/>
        </p:nvSpPr>
        <p:spPr>
          <a:xfrm>
            <a:off x="745335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cxnSp>
        <p:nvCxnSpPr>
          <p:cNvPr id="4" name="直接连接符 3"/>
          <p:cNvCxnSpPr>
            <a:stCxn id="9" idx="3"/>
          </p:cNvCxnSpPr>
          <p:nvPr/>
        </p:nvCxnSpPr>
        <p:spPr>
          <a:xfrm>
            <a:off x="2084234" y="561496"/>
            <a:ext cx="8245041" cy="39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1239724" y="468469"/>
            <a:ext cx="324304" cy="187323"/>
            <a:chOff x="9419771" y="-562044"/>
            <a:chExt cx="551543" cy="187323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9419771" y="-562044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9419771" y="-468382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9419771" y="-374721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1189717" y="300521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dirty="0">
                <a:solidFill>
                  <a:srgbClr val="028C7D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引导</a:t>
            </a:r>
            <a:endParaRPr lang="zh-CN" altLang="en-US" sz="2800" dirty="0">
              <a:solidFill>
                <a:srgbClr val="028C7D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45515" y="1567180"/>
            <a:ext cx="93840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2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让我们观看下面的视频</a:t>
            </a:r>
            <a:endParaRPr lang="zh-CN" altLang="en-US" sz="3200">
              <a:solidFill>
                <a:srgbClr val="028C7D"/>
              </a:solidFill>
              <a:latin typeface="方正尚酷简体" panose="03000509000000000000" pitchFamily="65" charset="-122"/>
              <a:ea typeface="方正尚酷简体" panose="03000509000000000000" pitchFamily="65" charset="-122"/>
              <a:cs typeface="Andalus" pitchFamily="18" charset="-78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89990" y="298577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hlinkClick r:id="rId1" tooltip=""/>
              </a:rPr>
              <a:t>点击查看视频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V 形 21"/>
          <p:cNvSpPr/>
          <p:nvPr/>
        </p:nvSpPr>
        <p:spPr>
          <a:xfrm>
            <a:off x="464457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箭头: V 形 22"/>
          <p:cNvSpPr/>
          <p:nvPr/>
        </p:nvSpPr>
        <p:spPr>
          <a:xfrm>
            <a:off x="745335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cxnSp>
        <p:nvCxnSpPr>
          <p:cNvPr id="4" name="直接连接符 3"/>
          <p:cNvCxnSpPr>
            <a:stCxn id="9" idx="3"/>
          </p:cNvCxnSpPr>
          <p:nvPr/>
        </p:nvCxnSpPr>
        <p:spPr>
          <a:xfrm>
            <a:off x="2810674" y="562131"/>
            <a:ext cx="8245041" cy="39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1239724" y="468469"/>
            <a:ext cx="324304" cy="187323"/>
            <a:chOff x="9419771" y="-562044"/>
            <a:chExt cx="551543" cy="187323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9419771" y="-562044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9419771" y="-468382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9419771" y="-374721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1189717" y="30052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>
                <a:solidFill>
                  <a:srgbClr val="028C7D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内容回顾</a:t>
            </a:r>
            <a:endParaRPr lang="zh-CN" altLang="en-US" sz="2800" dirty="0">
              <a:solidFill>
                <a:srgbClr val="028C7D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096000" y="2767341"/>
            <a:ext cx="3855720" cy="1484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2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小组发现了什么问题？</a:t>
            </a:r>
            <a:endParaRPr lang="en-US" altLang="zh-CN" sz="3200">
              <a:solidFill>
                <a:srgbClr val="028C7D"/>
              </a:solidFill>
              <a:latin typeface="方正尚酷简体" panose="03000509000000000000" pitchFamily="65" charset="-122"/>
              <a:ea typeface="方正尚酷简体" panose="03000509000000000000" pitchFamily="65" charset="-122"/>
              <a:cs typeface="Andalus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2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是如何分析的？</a:t>
            </a:r>
            <a:endParaRPr lang="en-US" altLang="zh-CN" sz="3200">
              <a:solidFill>
                <a:srgbClr val="028C7D"/>
              </a:solidFill>
              <a:latin typeface="方正尚酷简体" panose="03000509000000000000" pitchFamily="65" charset="-122"/>
              <a:ea typeface="方正尚酷简体" panose="03000509000000000000" pitchFamily="65" charset="-122"/>
              <a:cs typeface="Andalus" pitchFamily="18" charset="-78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1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46" t="26519" r="27561" b="21285"/>
          <a:stretch>
            <a:fillRect/>
          </a:stretch>
        </p:blipFill>
        <p:spPr bwMode="auto">
          <a:xfrm>
            <a:off x="2240280" y="2344297"/>
            <a:ext cx="1895891" cy="249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V 形 21"/>
          <p:cNvSpPr/>
          <p:nvPr/>
        </p:nvSpPr>
        <p:spPr>
          <a:xfrm>
            <a:off x="464457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箭头: V 形 22"/>
          <p:cNvSpPr/>
          <p:nvPr/>
        </p:nvSpPr>
        <p:spPr>
          <a:xfrm>
            <a:off x="745335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cxnSp>
        <p:nvCxnSpPr>
          <p:cNvPr id="4" name="直接连接符 3"/>
          <p:cNvCxnSpPr>
            <a:stCxn id="9" idx="3"/>
          </p:cNvCxnSpPr>
          <p:nvPr/>
        </p:nvCxnSpPr>
        <p:spPr>
          <a:xfrm>
            <a:off x="2810674" y="562131"/>
            <a:ext cx="8245041" cy="39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1239724" y="468469"/>
            <a:ext cx="324304" cy="187323"/>
            <a:chOff x="9419771" y="-562044"/>
            <a:chExt cx="551543" cy="187323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9419771" y="-562044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9419771" y="-468382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9419771" y="-374721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1189717" y="30052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>
                <a:solidFill>
                  <a:srgbClr val="028C7D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猜想过程</a:t>
            </a:r>
            <a:endParaRPr lang="zh-CN" altLang="en-US" sz="2800" dirty="0">
              <a:solidFill>
                <a:srgbClr val="028C7D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676724" y="3056077"/>
            <a:ext cx="9378991" cy="745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2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小组讨论，猜想：开关系统是如何解决这个问题的？</a:t>
            </a:r>
            <a:endParaRPr lang="en-US" altLang="zh-CN" sz="3200">
              <a:solidFill>
                <a:srgbClr val="028C7D"/>
              </a:solidFill>
              <a:latin typeface="方正尚酷简体" panose="03000509000000000000" pitchFamily="65" charset="-122"/>
              <a:ea typeface="方正尚酷简体" panose="03000509000000000000" pitchFamily="65" charset="-122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V 形 21"/>
          <p:cNvSpPr/>
          <p:nvPr/>
        </p:nvSpPr>
        <p:spPr>
          <a:xfrm>
            <a:off x="464457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箭头: V 形 22"/>
          <p:cNvSpPr/>
          <p:nvPr/>
        </p:nvSpPr>
        <p:spPr>
          <a:xfrm>
            <a:off x="745335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cxnSp>
        <p:nvCxnSpPr>
          <p:cNvPr id="4" name="直接连接符 3"/>
          <p:cNvCxnSpPr>
            <a:stCxn id="9" idx="3"/>
          </p:cNvCxnSpPr>
          <p:nvPr/>
        </p:nvCxnSpPr>
        <p:spPr>
          <a:xfrm>
            <a:off x="2810674" y="562131"/>
            <a:ext cx="8245041" cy="39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1239724" y="468469"/>
            <a:ext cx="324304" cy="187323"/>
            <a:chOff x="9419771" y="-562044"/>
            <a:chExt cx="551543" cy="187323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9419771" y="-562044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9419771" y="-468382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9419771" y="-374721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1189717" y="30052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>
                <a:solidFill>
                  <a:srgbClr val="028C7D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实验验证</a:t>
            </a:r>
            <a:endParaRPr lang="zh-CN" altLang="en-US" sz="2800" dirty="0">
              <a:solidFill>
                <a:srgbClr val="028C7D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20551" y="2118513"/>
            <a:ext cx="5341466" cy="1310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根据学习单，利用器材进行实验</a:t>
            </a:r>
            <a:endParaRPr lang="en-US" altLang="zh-CN" sz="2800">
              <a:solidFill>
                <a:srgbClr val="028C7D"/>
              </a:solidFill>
              <a:latin typeface="方正尚酷简体" panose="03000509000000000000" pitchFamily="65" charset="-122"/>
              <a:ea typeface="方正尚酷简体" panose="03000509000000000000" pitchFamily="65" charset="-122"/>
              <a:cs typeface="Andalus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使用协同文档，记录实验数据</a:t>
            </a:r>
            <a:endParaRPr lang="en-US" altLang="zh-CN" sz="2800">
              <a:solidFill>
                <a:srgbClr val="028C7D"/>
              </a:solidFill>
              <a:latin typeface="方正尚酷简体" panose="03000509000000000000" pitchFamily="65" charset="-122"/>
              <a:ea typeface="方正尚酷简体" panose="03000509000000000000" pitchFamily="65" charset="-122"/>
              <a:cs typeface="Andalus" pitchFamily="18" charset="-78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20551" y="3968157"/>
            <a:ext cx="4919173" cy="1310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分析数据，将得出的结论填写在学习单中</a:t>
            </a:r>
            <a:endParaRPr lang="en-US" altLang="zh-CN" sz="2800">
              <a:solidFill>
                <a:srgbClr val="028C7D"/>
              </a:solidFill>
              <a:latin typeface="方正尚酷简体" panose="03000509000000000000" pitchFamily="65" charset="-122"/>
              <a:ea typeface="方正尚酷简体" panose="03000509000000000000" pitchFamily="65" charset="-122"/>
              <a:cs typeface="Andalus" pitchFamily="18" charset="-78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5330" y="2363687"/>
            <a:ext cx="5576120" cy="27551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V 形 21"/>
          <p:cNvSpPr/>
          <p:nvPr/>
        </p:nvSpPr>
        <p:spPr>
          <a:xfrm>
            <a:off x="464457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箭头: V 形 22"/>
          <p:cNvSpPr/>
          <p:nvPr/>
        </p:nvSpPr>
        <p:spPr>
          <a:xfrm>
            <a:off x="745335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cxnSp>
        <p:nvCxnSpPr>
          <p:cNvPr id="4" name="直接连接符 3"/>
          <p:cNvCxnSpPr>
            <a:stCxn id="9" idx="3"/>
          </p:cNvCxnSpPr>
          <p:nvPr/>
        </p:nvCxnSpPr>
        <p:spPr>
          <a:xfrm>
            <a:off x="2810674" y="562131"/>
            <a:ext cx="8245041" cy="39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1239724" y="468469"/>
            <a:ext cx="324304" cy="187323"/>
            <a:chOff x="9419771" y="-562044"/>
            <a:chExt cx="551543" cy="187323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9419771" y="-562044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9419771" y="-468382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9419771" y="-374721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1189717" y="30052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>
                <a:solidFill>
                  <a:srgbClr val="028C7D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步骤描述</a:t>
            </a:r>
            <a:endParaRPr lang="zh-CN" altLang="en-US" sz="2800" dirty="0">
              <a:solidFill>
                <a:srgbClr val="028C7D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414117" y="3010651"/>
            <a:ext cx="4987759" cy="1310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结合三个环节，用流程图描述小组解决问题的步骤。</a:t>
            </a:r>
            <a:endParaRPr lang="en-US" altLang="zh-CN" sz="2800">
              <a:solidFill>
                <a:srgbClr val="028C7D"/>
              </a:solidFill>
              <a:latin typeface="方正尚酷简体" panose="03000509000000000000" pitchFamily="65" charset="-122"/>
              <a:ea typeface="方正尚酷简体" panose="03000509000000000000" pitchFamily="65" charset="-122"/>
              <a:cs typeface="Andalus" pitchFamily="18" charset="-78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1573" y="1672558"/>
            <a:ext cx="4000500" cy="4181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V 形 21"/>
          <p:cNvSpPr/>
          <p:nvPr/>
        </p:nvSpPr>
        <p:spPr>
          <a:xfrm>
            <a:off x="464457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箭头: V 形 22"/>
          <p:cNvSpPr/>
          <p:nvPr/>
        </p:nvSpPr>
        <p:spPr>
          <a:xfrm>
            <a:off x="745335" y="362856"/>
            <a:ext cx="361606" cy="377372"/>
          </a:xfrm>
          <a:prstGeom prst="chevron">
            <a:avLst/>
          </a:prstGeom>
          <a:solidFill>
            <a:srgbClr val="028C7D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  <p:cxnSp>
        <p:nvCxnSpPr>
          <p:cNvPr id="4" name="直接连接符 3"/>
          <p:cNvCxnSpPr>
            <a:stCxn id="9" idx="3"/>
          </p:cNvCxnSpPr>
          <p:nvPr/>
        </p:nvCxnSpPr>
        <p:spPr>
          <a:xfrm>
            <a:off x="2092528" y="562131"/>
            <a:ext cx="8963187" cy="39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1239724" y="468469"/>
            <a:ext cx="324304" cy="187323"/>
            <a:chOff x="9419771" y="-562044"/>
            <a:chExt cx="551543" cy="187323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9419771" y="-562044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9419771" y="-468382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9419771" y="-374721"/>
              <a:ext cx="551543" cy="0"/>
            </a:xfrm>
            <a:prstGeom prst="line">
              <a:avLst/>
            </a:prstGeom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1189717" y="30052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>
                <a:solidFill>
                  <a:srgbClr val="028C7D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总结</a:t>
            </a:r>
            <a:endParaRPr lang="zh-CN" altLang="en-US" sz="2800" dirty="0">
              <a:solidFill>
                <a:srgbClr val="028C7D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480824" y="2474006"/>
            <a:ext cx="5944260" cy="664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过程与控制系统包含的三个典型环节</a:t>
            </a:r>
            <a:endParaRPr lang="en-US" altLang="zh-CN" sz="2800">
              <a:solidFill>
                <a:srgbClr val="028C7D"/>
              </a:solidFill>
              <a:latin typeface="方正尚酷简体" panose="03000509000000000000" pitchFamily="65" charset="-122"/>
              <a:ea typeface="方正尚酷简体" panose="03000509000000000000" pitchFamily="65" charset="-122"/>
              <a:cs typeface="Andalus" pitchFamily="18" charset="-78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1930687" y="1574005"/>
            <a:ext cx="1759974" cy="7138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schemeClr val="tx1"/>
                </a:solidFill>
                <a:latin typeface="方正大标宋简体" panose="03000509000000000000" pitchFamily="65" charset="-122"/>
                <a:ea typeface="方正大标宋简体" panose="03000509000000000000" pitchFamily="65" charset="-122"/>
              </a:rPr>
              <a:t>输入</a:t>
            </a:r>
            <a:endParaRPr lang="zh-CN" altLang="en-US">
              <a:solidFill>
                <a:schemeClr val="tx1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1930687" y="3227422"/>
            <a:ext cx="1759974" cy="7138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schemeClr val="tx1"/>
                </a:solidFill>
                <a:latin typeface="方正大标宋简体" panose="03000509000000000000" pitchFamily="65" charset="-122"/>
                <a:ea typeface="方正大标宋简体" panose="03000509000000000000" pitchFamily="65" charset="-122"/>
              </a:rPr>
              <a:t>计算</a:t>
            </a:r>
            <a:endParaRPr lang="zh-CN" altLang="en-US">
              <a:solidFill>
                <a:schemeClr val="tx1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</a:endParaRPr>
          </a:p>
        </p:txBody>
      </p:sp>
      <p:sp>
        <p:nvSpPr>
          <p:cNvPr id="15" name="矩形: 圆角 14"/>
          <p:cNvSpPr/>
          <p:nvPr/>
        </p:nvSpPr>
        <p:spPr>
          <a:xfrm>
            <a:off x="1930687" y="4880839"/>
            <a:ext cx="1759974" cy="7138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schemeClr val="tx1"/>
                </a:solidFill>
                <a:latin typeface="方正大标宋简体" panose="03000509000000000000" pitchFamily="65" charset="-122"/>
                <a:ea typeface="方正大标宋简体" panose="03000509000000000000" pitchFamily="65" charset="-122"/>
              </a:rPr>
              <a:t>输出</a:t>
            </a:r>
            <a:endParaRPr lang="zh-CN" altLang="en-US">
              <a:solidFill>
                <a:schemeClr val="tx1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</a:endParaRPr>
          </a:p>
        </p:txBody>
      </p:sp>
      <p:sp>
        <p:nvSpPr>
          <p:cNvPr id="16" name="箭头: 下 15"/>
          <p:cNvSpPr/>
          <p:nvPr/>
        </p:nvSpPr>
        <p:spPr>
          <a:xfrm>
            <a:off x="2668106" y="2487561"/>
            <a:ext cx="285135" cy="550538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箭头: 下 16"/>
          <p:cNvSpPr/>
          <p:nvPr/>
        </p:nvSpPr>
        <p:spPr>
          <a:xfrm>
            <a:off x="2668105" y="4126880"/>
            <a:ext cx="285135" cy="550538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480824" y="3984506"/>
            <a:ext cx="5358581" cy="664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>
                <a:solidFill>
                  <a:srgbClr val="028C7D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  <a:cs typeface="Andalus" pitchFamily="18" charset="-78"/>
              </a:rPr>
              <a:t>使用流程图描述问题解决的步骤</a:t>
            </a:r>
            <a:endParaRPr lang="en-US" altLang="zh-CN" sz="2800">
              <a:solidFill>
                <a:srgbClr val="028C7D"/>
              </a:solidFill>
              <a:latin typeface="方正尚酷简体" panose="03000509000000000000" pitchFamily="65" charset="-122"/>
              <a:ea typeface="方正尚酷简体" panose="03000509000000000000" pitchFamily="65" charset="-122"/>
              <a:cs typeface="Andalus" pitchFamily="18" charset="-78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QwMDhiYjMwNTM3YmI1YTY2M2Q0ZDM3ZTJjOGY4YmU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WPS 演示</Application>
  <PresentationFormat>宽屏</PresentationFormat>
  <Paragraphs>40</Paragraphs>
  <Slides>7</Slides>
  <Notes>7</Notes>
  <HiddenSlides>0</HiddenSlides>
  <MMClips>1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23" baseType="lpstr">
      <vt:lpstr>Arial</vt:lpstr>
      <vt:lpstr>宋体</vt:lpstr>
      <vt:lpstr>Wingdings</vt:lpstr>
      <vt:lpstr>Agency FB</vt:lpstr>
      <vt:lpstr>方正尚酷简体</vt:lpstr>
      <vt:lpstr>Andalus</vt:lpstr>
      <vt:lpstr>迷你简菱心</vt:lpstr>
      <vt:lpstr>方正大标宋简体</vt:lpstr>
      <vt:lpstr>微软雅黑</vt:lpstr>
      <vt:lpstr>Arial Unicode MS</vt:lpstr>
      <vt:lpstr>等线 Light</vt:lpstr>
      <vt:lpstr>等线</vt:lpstr>
      <vt:lpstr>Calibri</vt:lpstr>
      <vt:lpstr>Segoe Print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 宁</dc:creator>
  <cp:lastModifiedBy>王宗政</cp:lastModifiedBy>
  <cp:revision>103</cp:revision>
  <dcterms:created xsi:type="dcterms:W3CDTF">2022-09-12T08:21:00Z</dcterms:created>
  <dcterms:modified xsi:type="dcterms:W3CDTF">2022-10-13T02:53:02Z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637196AEAC394C0D90420DD0405F1BC7</vt:lpwstr>
  </property>
  <property fmtid="{D5CDD505-2E9C-101B-9397-08002B2CF9AE}" pid="3" name="KSOProductBuildVer">
    <vt:lpwstr>2052-11.1.0.11830</vt:lpwstr>
  </property>
</Properties>
</file>